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6" r:id="rId2"/>
    <p:sldId id="260" r:id="rId3"/>
    <p:sldId id="265" r:id="rId4"/>
    <p:sldId id="264" r:id="rId5"/>
    <p:sldId id="259" r:id="rId6"/>
    <p:sldId id="267" r:id="rId7"/>
    <p:sldId id="273" r:id="rId8"/>
    <p:sldId id="263" r:id="rId9"/>
    <p:sldId id="257" r:id="rId10"/>
    <p:sldId id="268" r:id="rId11"/>
    <p:sldId id="262" r:id="rId12"/>
    <p:sldId id="261" r:id="rId13"/>
    <p:sldId id="269" r:id="rId14"/>
    <p:sldId id="272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172" autoAdjust="0"/>
  </p:normalViewPr>
  <p:slideViewPr>
    <p:cSldViewPr>
      <p:cViewPr varScale="1">
        <p:scale>
          <a:sx n="92" d="100"/>
          <a:sy n="92" d="100"/>
        </p:scale>
        <p:origin x="-4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EFC08-4441-4ACF-A070-5B52E4095D44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A145D-CEF9-437D-B34C-CE46BBA5DB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80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A145D-CEF9-437D-B34C-CE46BBA5DB0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A145D-CEF9-437D-B34C-CE46BBA5DB0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0C4E2-A2F8-4DF8-B4F1-38D966AA5339}" type="datetimeFigureOut">
              <a:rPr lang="ru-RU" smtClean="0"/>
              <a:pPr/>
              <a:t>17.11.2014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388C4-EBC5-4EBF-BEEF-89A920EA5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Relationship Id="rId9" Type="http://schemas.openxmlformats.org/officeDocument/2006/relationships/image" Target="../media/image2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google.ru/url?sa=i&amp;rct=j&amp;q=&amp;esrc=s&amp;frm=1&amp;source=images&amp;cd=&amp;cad=rja&amp;docid=yIZ-EwxNZ-LcOM&amp;tbnid=fvDJPbVPUJVTFM:&amp;ved=0CAUQjRw&amp;url=http://dnevnikisnov.ru/paltsi/&amp;ei=GzhuUbvOKu_24QSr_IHIDg&amp;bvm=bv.45368065,d.bGE&amp;psig=AFQjCNGJh1OT2RztD9eZiOHarxJIaTdzGA&amp;ust=1366264074361846" TargetMode="External"/><Relationship Id="rId7" Type="http://schemas.openxmlformats.org/officeDocument/2006/relationships/hyperlink" Target="http://www.google.ru/url?sa=i&amp;rct=j&amp;q=&amp;esrc=s&amp;frm=1&amp;source=images&amp;cd=&amp;cad=rja&amp;docid=Reuen_t45vLH_M&amp;tbnid=OCCM2rg1wF3NkM:&amp;ved=0CAUQjRw&amp;url=http://streetworkouts.ru/115-kak-nakachat-spinu-i-plechi.html&amp;ei=8zpuUaGyFYmI4gTOm4GoBQ&amp;bvm=bv.45368065,d.bGE&amp;psig=AFQjCNFPMu35hLVfKTI5ek-QxegemUgC0g&amp;ust=136626440934788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www.google.ru/url?sa=i&amp;rct=j&amp;q=&amp;esrc=s&amp;frm=1&amp;source=images&amp;cd=&amp;docid=je90DurWv3etQM&amp;tbnid=IT2NiHr4_kopBM:&amp;ved=0CAUQjRw&amp;url=http://medinote.ru/pochemu-nemeyut-palcy-na-nogax.html&amp;ei=fDhuUeabNaTX4ATl5YDIDA&amp;bvm=bv.45368065,d.bGE&amp;psig=AFQjCNHNwVOKpwCRwD6wJZs95H_ZpObD1w&amp;ust=1366264290194577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openxmlformats.org/officeDocument/2006/relationships/hyperlink" Target="http://www.google.ru/url?sa=i&amp;rct=j&amp;q=&amp;esrc=s&amp;frm=1&amp;source=images&amp;cd=&amp;docid=KGI58VxU4syuCM&amp;tbnid=Wuk-i3N7Co8clM:&amp;ved=0CAUQjRw&amp;url=http://900igr.net/prezentatsii/chelovek/_CHasti-tela.files/008-Nos.html&amp;ei=ADxuUcDwJ4mO4gSG_oCYDA&amp;bvm=bv.45368065,d.bGE&amp;psig=AFQjCNGi2qUWJNwMS5LIniA-j5BFzauuVQ&amp;ust=1366265201020289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chool-box.ru/images/stories/pokaz/shablony-dlya-prezentaziy-11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75656" y="548680"/>
            <a:ext cx="66561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Choosing a profession</a:t>
            </a:r>
            <a:endParaRPr lang="ru-RU" sz="5400" b="1" dirty="0">
              <a:solidFill>
                <a:schemeClr val="bg1"/>
              </a:solidFill>
              <a:cs typeface="Andalus" pitchFamily="18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2348880"/>
            <a:ext cx="79208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44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different jobs</a:t>
            </a:r>
            <a:r>
              <a:rPr lang="ru-RU" sz="44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;</a:t>
            </a:r>
            <a:endParaRPr lang="en-US" sz="44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342900" indent="-342900">
              <a:buAutoNum type="arabicPeriod"/>
            </a:pPr>
            <a:r>
              <a:rPr lang="en-US" sz="44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future career</a:t>
            </a:r>
            <a:r>
              <a:rPr lang="ru-RU" sz="44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;</a:t>
            </a:r>
            <a:endParaRPr lang="en-US" sz="44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342900" indent="-342900">
              <a:buAutoNum type="arabicPeriod"/>
            </a:pPr>
            <a:r>
              <a:rPr lang="en-US" sz="44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top careers of the future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11760" y="1484784"/>
            <a:ext cx="47097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We are going to talk about</a:t>
            </a:r>
            <a:r>
              <a:rPr lang="ru-RU" sz="3200" dirty="0" smtClean="0"/>
              <a:t>: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edsovet.su/_ld/328/548479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88640"/>
          <a:ext cx="3888432" cy="5400604"/>
        </p:xfrm>
        <a:graphic>
          <a:graphicData uri="http://schemas.openxmlformats.org/drawingml/2006/table">
            <a:tbl>
              <a:tblPr/>
              <a:tblGrid>
                <a:gridCol w="1036915"/>
                <a:gridCol w="1555373"/>
                <a:gridCol w="1296144"/>
              </a:tblGrid>
              <a:tr h="49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3200" spc="5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065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Yes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No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2550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2550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2550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latin typeface="Times New Roman"/>
                          <a:ea typeface="Times New Roman"/>
                        </a:rPr>
                        <a:t>4.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latin typeface="Times New Roman"/>
                          <a:ea typeface="Times New Roman"/>
                        </a:rPr>
                        <a:t>5.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latin typeface="Times New Roman"/>
                          <a:ea typeface="Times New Roman"/>
                        </a:rPr>
                        <a:t>6.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latin typeface="Times New Roman"/>
                          <a:ea typeface="Times New Roman"/>
                        </a:rPr>
                        <a:t>7.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latin typeface="Times New Roman"/>
                          <a:ea typeface="Times New Roman"/>
                        </a:rPr>
                        <a:t>8.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latin typeface="Times New Roman"/>
                          <a:ea typeface="Times New Roman"/>
                        </a:rPr>
                        <a:t>9.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4909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latin typeface="Times New Roman"/>
                          <a:ea typeface="Times New Roman"/>
                        </a:rPr>
                        <a:t>10.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148064" y="1052740"/>
          <a:ext cx="3672409" cy="5508492"/>
        </p:xfrm>
        <a:graphic>
          <a:graphicData uri="http://schemas.openxmlformats.org/drawingml/2006/table">
            <a:tbl>
              <a:tblPr/>
              <a:tblGrid>
                <a:gridCol w="1090247"/>
                <a:gridCol w="1291081"/>
                <a:gridCol w="1291081"/>
              </a:tblGrid>
              <a:tr h="500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3200" spc="5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Yes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No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latin typeface="Times New Roman"/>
                          <a:ea typeface="Times New Roman"/>
                        </a:rPr>
                        <a:t>11.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7310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2550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latin typeface="Times New Roman"/>
                          <a:ea typeface="Times New Roman"/>
                        </a:rPr>
                        <a:t>12.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4135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2550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latin typeface="Times New Roman"/>
                          <a:ea typeface="Times New Roman"/>
                        </a:rPr>
                        <a:t>13.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4135" algn="l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2550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latin typeface="Times New Roman"/>
                          <a:ea typeface="Times New Roman"/>
                        </a:rPr>
                        <a:t>14.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0960" algn="l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latin typeface="Times New Roman"/>
                          <a:ea typeface="Times New Roman"/>
                        </a:rPr>
                        <a:t>15.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785" algn="l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latin typeface="Times New Roman"/>
                          <a:ea typeface="Times New Roman"/>
                        </a:rPr>
                        <a:t>16.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4135" algn="l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latin typeface="Times New Roman"/>
                          <a:ea typeface="Times New Roman"/>
                        </a:rPr>
                        <a:t>17.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4135" algn="l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latin typeface="Times New Roman"/>
                          <a:ea typeface="Times New Roman"/>
                        </a:rPr>
                        <a:t>18.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785" algn="l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latin typeface="Times New Roman"/>
                          <a:ea typeface="Times New Roman"/>
                        </a:rPr>
                        <a:t>19.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785" algn="l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07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latin typeface="Times New Roman"/>
                          <a:ea typeface="Times New Roman"/>
                        </a:rPr>
                        <a:t>20.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4135" algn="l">
                        <a:spcAft>
                          <a:spcPts val="0"/>
                        </a:spcAft>
                      </a:pPr>
                      <a:r>
                        <a:rPr lang="en-US" sz="3200" b="1" i="1" spc="5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3200" b="1" i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 algn="l">
                        <a:spcAft>
                          <a:spcPts val="0"/>
                        </a:spcAft>
                      </a:pPr>
                      <a:r>
                        <a:rPr lang="en-US" sz="3200" b="1" i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chool-box.ru/images/stories/pokaz/shablony-dlya-prezentaziy-11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4288"/>
            <a:ext cx="9144000" cy="687228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11560" y="548680"/>
            <a:ext cx="81369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</a:t>
            </a:r>
          </a:p>
          <a:p>
            <a:pPr algn="ctr"/>
            <a:r>
              <a:rPr lang="en-US" sz="3600" dirty="0"/>
              <a:t>If your score is </a:t>
            </a:r>
            <a:r>
              <a:rPr lang="en-US" sz="3600" dirty="0" smtClean="0"/>
              <a:t>between</a:t>
            </a:r>
          </a:p>
          <a:p>
            <a:pPr algn="ctr"/>
            <a:r>
              <a:rPr lang="en-US" sz="3600" dirty="0" smtClean="0"/>
              <a:t> </a:t>
            </a:r>
            <a:r>
              <a:rPr lang="en-US" sz="3600" b="1" dirty="0"/>
              <a:t>5 and 45:</a:t>
            </a:r>
            <a:endParaRPr lang="ru-RU" sz="3600" b="1" dirty="0"/>
          </a:p>
          <a:p>
            <a:pPr algn="ctr"/>
            <a:r>
              <a:rPr lang="en-US" sz="3600" dirty="0"/>
              <a:t>You enjoy working with people and helping them. You are also a </a:t>
            </a:r>
            <a:r>
              <a:rPr lang="en-US" sz="3600" dirty="0" smtClean="0"/>
              <a:t>practical </a:t>
            </a:r>
            <a:r>
              <a:rPr lang="en-US" sz="3600" dirty="0"/>
              <a:t>person. One of these careers will suit you: </a:t>
            </a:r>
            <a:r>
              <a:rPr lang="en-US" sz="3600" b="1" dirty="0"/>
              <a:t>teacher, doctor, nurse, </a:t>
            </a:r>
            <a:r>
              <a:rPr lang="en-US" sz="3600" b="1" dirty="0" smtClean="0"/>
              <a:t>social </a:t>
            </a:r>
            <a:r>
              <a:rPr lang="en-US" sz="3600" b="1" dirty="0"/>
              <a:t>worker, psychologist, zoo </a:t>
            </a:r>
            <a:r>
              <a:rPr lang="en-US" sz="3600" b="1" dirty="0" smtClean="0"/>
              <a:t>keeper</a:t>
            </a:r>
            <a:r>
              <a:rPr lang="en-US" sz="3600" b="1" dirty="0"/>
              <a:t>, policeman, policewoman</a:t>
            </a:r>
            <a:endParaRPr lang="ru-RU" sz="3600" b="1" dirty="0"/>
          </a:p>
          <a:p>
            <a:endParaRPr lang="ru-RU" dirty="0"/>
          </a:p>
        </p:txBody>
      </p:sp>
      <p:pic>
        <p:nvPicPr>
          <p:cNvPr id="5122" name="Picture 2" descr="http://thumbs.dreamstime.com/thumb_399/1242404450BVuwYl.jpg"/>
          <p:cNvPicPr>
            <a:picLocks noChangeAspect="1" noChangeArrowheads="1"/>
          </p:cNvPicPr>
          <p:nvPr/>
        </p:nvPicPr>
        <p:blipFill>
          <a:blip r:embed="rId4" cstate="print"/>
          <a:srcRect l="12600" r="4241" b="30259"/>
          <a:stretch>
            <a:fillRect/>
          </a:stretch>
        </p:blipFill>
        <p:spPr bwMode="auto">
          <a:xfrm>
            <a:off x="7089035" y="0"/>
            <a:ext cx="2054965" cy="15567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4" name="Picture 4" descr="http://www.sch-in13.com.ua/wp-content/uploads/2014/09/doctor.jpg"/>
          <p:cNvPicPr>
            <a:picLocks noChangeAspect="1" noChangeArrowheads="1"/>
          </p:cNvPicPr>
          <p:nvPr/>
        </p:nvPicPr>
        <p:blipFill>
          <a:blip r:embed="rId5" cstate="print"/>
          <a:srcRect t="3420" r="10260" b="7659"/>
          <a:stretch>
            <a:fillRect/>
          </a:stretch>
        </p:blipFill>
        <p:spPr bwMode="auto">
          <a:xfrm>
            <a:off x="0" y="-1"/>
            <a:ext cx="1403648" cy="208626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6" name="Picture 6" descr="http://skolkodal.ru/upload/3978.jpg"/>
          <p:cNvPicPr>
            <a:picLocks noChangeAspect="1" noChangeArrowheads="1"/>
          </p:cNvPicPr>
          <p:nvPr/>
        </p:nvPicPr>
        <p:blipFill>
          <a:blip r:embed="rId6" cstate="print"/>
          <a:srcRect l="23366" t="4256" r="28335" b="17331"/>
          <a:stretch>
            <a:fillRect/>
          </a:stretch>
        </p:blipFill>
        <p:spPr bwMode="auto">
          <a:xfrm>
            <a:off x="7884367" y="4722102"/>
            <a:ext cx="1259631" cy="213589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8" name="Picture 8" descr="http://www.smallworlddesign.co.uk/images350/char-zookp-345.jpg"/>
          <p:cNvPicPr>
            <a:picLocks noChangeAspect="1" noChangeArrowheads="1"/>
          </p:cNvPicPr>
          <p:nvPr/>
        </p:nvPicPr>
        <p:blipFill>
          <a:blip r:embed="rId7" cstate="print"/>
          <a:srcRect l="8754" t="2226" r="9411" b="5740"/>
          <a:stretch>
            <a:fillRect/>
          </a:stretch>
        </p:blipFill>
        <p:spPr bwMode="auto">
          <a:xfrm>
            <a:off x="0" y="4797152"/>
            <a:ext cx="2060848" cy="20608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32" name="Picture 12" descr="http://www.rlas-116.org/userfiles/676/social%20worker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79912" y="5386080"/>
            <a:ext cx="2016224" cy="14719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chool-box.ru/images/stories/pokaz/shablony-dlya-prezentaziy-11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115616" y="476672"/>
            <a:ext cx="74168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If your score is between </a:t>
            </a:r>
            <a:endParaRPr lang="en-US" sz="3600" dirty="0" smtClean="0"/>
          </a:p>
          <a:p>
            <a:pPr algn="ctr"/>
            <a:r>
              <a:rPr lang="en-US" sz="3600" b="1" dirty="0" smtClean="0"/>
              <a:t>45 </a:t>
            </a:r>
            <a:r>
              <a:rPr lang="en-US" sz="3600" b="1" dirty="0"/>
              <a:t>and 90</a:t>
            </a:r>
            <a:r>
              <a:rPr lang="en-US" sz="3600" b="1" dirty="0" smtClean="0"/>
              <a:t>:</a:t>
            </a:r>
            <a:endParaRPr lang="ru-RU" sz="3600" b="1" dirty="0"/>
          </a:p>
          <a:p>
            <a:pPr algn="ctr"/>
            <a:r>
              <a:rPr lang="en-US" sz="3600" dirty="0"/>
              <a:t>You like to work quietly and concen­trate on the task. You prefer to work on your own. One of these careers will suit you: </a:t>
            </a:r>
            <a:endParaRPr lang="en-US" sz="3600" dirty="0" smtClean="0"/>
          </a:p>
          <a:p>
            <a:pPr algn="ctr"/>
            <a:r>
              <a:rPr lang="en-US" sz="3600" b="1" dirty="0" smtClean="0"/>
              <a:t>laboratory </a:t>
            </a:r>
            <a:r>
              <a:rPr lang="en-US" sz="3600" b="1" dirty="0"/>
              <a:t>technician, librarian, </a:t>
            </a:r>
            <a:endParaRPr lang="en-US" sz="3600" b="1" dirty="0" smtClean="0"/>
          </a:p>
          <a:p>
            <a:pPr algn="ctr"/>
            <a:r>
              <a:rPr lang="en-US" sz="3600" b="1" dirty="0" smtClean="0"/>
              <a:t>artist</a:t>
            </a:r>
            <a:r>
              <a:rPr lang="en-US" sz="3600" b="1" dirty="0"/>
              <a:t>, bank clerk, hair­dresser, architect.</a:t>
            </a:r>
            <a:endParaRPr lang="ru-RU" sz="3600" b="1" dirty="0"/>
          </a:p>
          <a:p>
            <a:pPr algn="ctr"/>
            <a:endParaRPr lang="ru-RU" dirty="0"/>
          </a:p>
        </p:txBody>
      </p:sp>
      <p:pic>
        <p:nvPicPr>
          <p:cNvPr id="4098" name="Picture 2" descr="http://classroomclipart.com/images/gallery/Clipart/Chemistry/TN_science_experiment_in_chemistry_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01793"/>
            <a:ext cx="2591272" cy="19562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0" name="Picture 4" descr="http://web.sjsd.k12.mo.us/SJSD%20Foundations/pictures/helpli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1"/>
            <a:ext cx="1562924" cy="165334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2" name="Picture 6" descr="https://encrypted-tbn0.gstatic.com/images?q=tbn:ANd9GcTJzC4mHTgCeHg_BkkB8OavH_BeANqWOUPjYT6SuwjeGsIL64l7"/>
          <p:cNvPicPr>
            <a:picLocks noChangeAspect="1" noChangeArrowheads="1"/>
          </p:cNvPicPr>
          <p:nvPr/>
        </p:nvPicPr>
        <p:blipFill>
          <a:blip r:embed="rId5" cstate="print"/>
          <a:srcRect b="14155"/>
          <a:stretch>
            <a:fillRect/>
          </a:stretch>
        </p:blipFill>
        <p:spPr bwMode="auto">
          <a:xfrm>
            <a:off x="7639042" y="4941168"/>
            <a:ext cx="1504958" cy="19168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4" name="Picture 8" descr="http://us.123rf.com/450wm/freehandz/freehandz1211/freehandz121100091/16424131-a-bank-clerk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6" y="0"/>
            <a:ext cx="1907704" cy="16533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6" name="Picture 10" descr="http://images.clipartpanda.com/architect-clipart-An_Architect_Drawing_Up_Blueprints_Royalty_Free_Clipart_Picture_081208-170209-479047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60032" y="5527292"/>
            <a:ext cx="1512168" cy="13307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8" name="Picture 12" descr="http://3.bp.blogspot.com/-fC1chrDhNKQ/TZ7EpvFYXhI/AAAAAAAAAwA/TG46FddVsAQ/s1600/the+artist+in+animatio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19872" y="5512521"/>
            <a:ext cx="1296144" cy="13454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chool-box.ru/images/stories/pokaz/shablony-dlya-prezentaziy-11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39552" y="404664"/>
            <a:ext cx="79208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If </a:t>
            </a:r>
            <a:r>
              <a:rPr lang="en-US" sz="3600" dirty="0"/>
              <a:t>your score is between </a:t>
            </a:r>
            <a:endParaRPr lang="en-US" sz="3600" dirty="0" smtClean="0"/>
          </a:p>
          <a:p>
            <a:pPr algn="ctr"/>
            <a:r>
              <a:rPr lang="en-US" sz="3600" b="1" dirty="0" smtClean="0"/>
              <a:t>90 </a:t>
            </a:r>
            <a:r>
              <a:rPr lang="en-US" sz="3600" b="1" dirty="0"/>
              <a:t>and 135</a:t>
            </a:r>
            <a:r>
              <a:rPr lang="en-US" sz="3600" dirty="0"/>
              <a:t>:</a:t>
            </a:r>
            <a:endParaRPr lang="ru-RU" sz="3600" dirty="0"/>
          </a:p>
          <a:p>
            <a:pPr algn="ctr"/>
            <a:r>
              <a:rPr lang="en-US" sz="3600" dirty="0"/>
              <a:t>You like to be very busy. You like to be with people and you like organizing things for them. One of the </a:t>
            </a:r>
            <a:r>
              <a:rPr lang="en-US" sz="3600" dirty="0" smtClean="0"/>
              <a:t>following </a:t>
            </a:r>
            <a:r>
              <a:rPr lang="en-US" sz="3600" dirty="0"/>
              <a:t>careers will suit you: </a:t>
            </a:r>
            <a:endParaRPr lang="en-US" sz="3600" dirty="0" smtClean="0"/>
          </a:p>
          <a:p>
            <a:pPr algn="ctr"/>
            <a:r>
              <a:rPr lang="en-US" sz="3600" b="1" dirty="0" smtClean="0"/>
              <a:t>travel </a:t>
            </a:r>
            <a:r>
              <a:rPr lang="en-US" sz="3600" b="1" dirty="0"/>
              <a:t>agent, journalist, hotel manager, flight attendant, bus conductor, </a:t>
            </a:r>
            <a:r>
              <a:rPr lang="en-US" sz="3600" b="1" dirty="0" smtClean="0"/>
              <a:t>salesperson, </a:t>
            </a:r>
            <a:r>
              <a:rPr lang="en-US" sz="3600" b="1" dirty="0"/>
              <a:t>fireman/woman.</a:t>
            </a:r>
            <a:endParaRPr lang="ru-RU" sz="3600" b="1" dirty="0"/>
          </a:p>
          <a:p>
            <a:pPr algn="ctr"/>
            <a:endParaRPr lang="ru-RU" dirty="0"/>
          </a:p>
        </p:txBody>
      </p:sp>
      <p:pic>
        <p:nvPicPr>
          <p:cNvPr id="3074" name="Picture 2" descr="http://www.culturaltravelguide.com/wp-content/uploads/2013/07/Travel-Agent-Cartoon-featured-690x340.jpg"/>
          <p:cNvPicPr>
            <a:picLocks noChangeAspect="1" noChangeArrowheads="1"/>
          </p:cNvPicPr>
          <p:nvPr/>
        </p:nvPicPr>
        <p:blipFill>
          <a:blip r:embed="rId3" cstate="print"/>
          <a:srcRect l="27391" t="6671" r="28784" b="-58"/>
          <a:stretch>
            <a:fillRect/>
          </a:stretch>
        </p:blipFill>
        <p:spPr bwMode="auto">
          <a:xfrm>
            <a:off x="7308304" y="4930519"/>
            <a:ext cx="1835696" cy="19274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6" name="Picture 4" descr="http://images.onesite.com/profnetconnect.com/user/evelyntipacti/6b0551e821534b9873e9fda62ed2d11c.jpg?v=526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4822820"/>
            <a:ext cx="1547664" cy="20351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8" name="Picture 6" descr="http://www.igirlsgames.net/games/images/fantasy_hote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763688" cy="15111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80" name="Picture 8" descr="https://encrypted-tbn1.gstatic.com/images?q=tbn:ANd9GcS-IM-FvOVMptE7wwMg03kYqaIUeIXG9bkKyUhlvLHSqybqv8XW-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68344" y="0"/>
            <a:ext cx="1475656" cy="166448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82" name="Picture 10" descr="http://fscomps.fotosearch.com/compc/UNN/UNN293/u15552323.jpg"/>
          <p:cNvPicPr>
            <a:picLocks noChangeAspect="1" noChangeArrowheads="1"/>
          </p:cNvPicPr>
          <p:nvPr/>
        </p:nvPicPr>
        <p:blipFill>
          <a:blip r:embed="rId7" cstate="print"/>
          <a:srcRect l="6130" t="9650" r="3969" b="16359"/>
          <a:stretch>
            <a:fillRect/>
          </a:stretch>
        </p:blipFill>
        <p:spPr bwMode="auto">
          <a:xfrm>
            <a:off x="1691680" y="5352378"/>
            <a:ext cx="1440160" cy="15056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84" name="Picture 12" descr="http://giftrepsandy.com/wp-content/uploads/2014/10/Salesperson-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6176" y="5404131"/>
            <a:ext cx="925638" cy="14538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86" name="Picture 14" descr="https://encrypted-tbn0.gstatic.com/images?q=tbn:ANd9GcSkWRe0Yx1uw0cBIUI-utY57_Q2Uglpq5ektpSYxtx1onVJRtgK"/>
          <p:cNvPicPr>
            <a:picLocks noChangeAspect="1" noChangeArrowheads="1"/>
          </p:cNvPicPr>
          <p:nvPr/>
        </p:nvPicPr>
        <p:blipFill>
          <a:blip r:embed="rId9" cstate="print"/>
          <a:srcRect t="13919" r="2561" b="12162"/>
          <a:stretch>
            <a:fillRect/>
          </a:stretch>
        </p:blipFill>
        <p:spPr bwMode="auto">
          <a:xfrm>
            <a:off x="3779912" y="5383078"/>
            <a:ext cx="1944216" cy="14749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edsovet.su/_ld/328/548479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55776" y="332656"/>
            <a:ext cx="43756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Top careers of the future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764704"/>
            <a:ext cx="4974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1. computer network analyst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131840" y="1268760"/>
            <a:ext cx="53445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2. computer software engineer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1700808"/>
            <a:ext cx="54171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3. personal and home care aide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203848" y="2132856"/>
            <a:ext cx="44126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4. home health care aide 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2564904"/>
            <a:ext cx="34363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5. medical assistant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95536" y="3140968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6. substance abuse and </a:t>
            </a:r>
          </a:p>
          <a:p>
            <a:r>
              <a:rPr lang="en-US" sz="3200" dirty="0" smtClean="0"/>
              <a:t>                                behavioral disorder counselors 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67544" y="4149080"/>
            <a:ext cx="4894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7. mental health counselors 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347864" y="4725144"/>
            <a:ext cx="48392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8. personal financial advisor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11560" y="5301208"/>
            <a:ext cx="33662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9. financial analyst 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923928" y="5877272"/>
            <a:ext cx="44051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10. veterinary technician </a:t>
            </a:r>
            <a:endParaRPr lang="ru-RU" sz="32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chool-box.ru/images/stories/pokaz/shablony-dlya-prezentaziy-11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3568" y="980728"/>
            <a:ext cx="770485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Home task</a:t>
            </a:r>
            <a:r>
              <a:rPr lang="en-US" sz="4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:</a:t>
            </a:r>
          </a:p>
          <a:p>
            <a:pPr algn="ctr"/>
            <a:r>
              <a:rPr lang="en-US" sz="4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Ex. 13 p.48</a:t>
            </a:r>
          </a:p>
          <a:p>
            <a:pPr algn="ctr"/>
            <a:r>
              <a:rPr lang="en-US" sz="4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Important qualities for your future successful career.</a:t>
            </a:r>
            <a:endParaRPr lang="ru-RU" sz="4800" dirty="0">
              <a:solidFill>
                <a:schemeClr val="bg1"/>
              </a:solidFill>
              <a:cs typeface="Andalus" pitchFamily="18" charset="-78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chool-box.ru/images/stories/pokaz/shablony-dlya-prezentaziy-11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9015" y="1916832"/>
            <a:ext cx="799288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latin typeface="Andalus" pitchFamily="18" charset="-78"/>
                <a:cs typeface="Andalus" pitchFamily="18" charset="-78"/>
              </a:rPr>
              <a:t>journalist, bricklayer, architect, fashion designer, conductor, manager, accountant, sports instructor, cashier, programmer, decorator, car mechanics, physicist, </a:t>
            </a:r>
            <a:r>
              <a:rPr lang="en-US" sz="4000" b="1" i="1" dirty="0" smtClean="0">
                <a:latin typeface="Andalus" pitchFamily="18" charset="-78"/>
                <a:cs typeface="Andalus" pitchFamily="18" charset="-78"/>
              </a:rPr>
              <a:t>teacher, </a:t>
            </a:r>
            <a:r>
              <a:rPr lang="en-US" sz="4000" b="1" i="1" dirty="0">
                <a:latin typeface="Andalus" pitchFamily="18" charset="-78"/>
                <a:cs typeface="Andalus" pitchFamily="18" charset="-78"/>
              </a:rPr>
              <a:t>pharmacist</a:t>
            </a:r>
            <a:r>
              <a:rPr lang="en-US" sz="4000" dirty="0"/>
              <a:t>.</a:t>
            </a:r>
            <a:endParaRPr lang="ru-RU" sz="4000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747871" y="890859"/>
            <a:ext cx="60067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“What </a:t>
            </a:r>
            <a:r>
              <a:rPr lang="en-US" sz="4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profession is </a:t>
            </a:r>
            <a:r>
              <a:rPr lang="en-US" sz="48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it?”</a:t>
            </a:r>
            <a:endParaRPr lang="ru-RU" sz="4800" dirty="0">
              <a:solidFill>
                <a:schemeClr val="bg1"/>
              </a:solidFill>
              <a:cs typeface="Andalus" pitchFamily="18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40" y="1484784"/>
            <a:ext cx="2734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Possible </a:t>
            </a:r>
            <a:r>
              <a:rPr lang="en-US" sz="2800" dirty="0" smtClean="0"/>
              <a:t>answers</a:t>
            </a:r>
            <a:r>
              <a:rPr lang="en-US" sz="2800" dirty="0" smtClean="0"/>
              <a:t>:</a:t>
            </a:r>
            <a:endParaRPr lang="ru-RU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3134753" y="382346"/>
            <a:ext cx="2489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G</a:t>
            </a:r>
            <a:r>
              <a:rPr lang="en-US" sz="2800" dirty="0" smtClean="0"/>
              <a:t>uessing-game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chool-box.ru/images/stories/shablony_prezentaziy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533"/>
            <a:ext cx="9143999" cy="6833467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27584" y="332656"/>
          <a:ext cx="7992888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92888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r>
                        <a:rPr lang="en-US" sz="32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Sam </a:t>
                      </a:r>
                      <a:r>
                        <a:rPr lang="en-US" sz="32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</a:t>
                      </a:r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Surname: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Crawford</a:t>
                      </a:r>
                    </a:p>
                    <a:p>
                      <a:pPr algn="l"/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Qualification(s) and / or experience: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 have a driving license, have been driving  for 1,5 years.</a:t>
                      </a:r>
                    </a:p>
                    <a:p>
                      <a:pPr algn="l"/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Preferences: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 like working with machines.</a:t>
                      </a:r>
                    </a:p>
                    <a:p>
                      <a:pPr algn="l"/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Other information: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The idea of going to university gives me the creeps.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 To tell </a:t>
                      </a:r>
                      <a:endParaRPr lang="ru-RU" sz="3200" b="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32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you the truth)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I’m not very good at dealing with people. 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school-box.ru/images/stories/shablony_prezentaziy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533"/>
            <a:ext cx="9143999" cy="6833467"/>
          </a:xfrm>
          <a:prstGeom prst="rect">
            <a:avLst/>
          </a:prstGeom>
          <a:noFill/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27584" y="260648"/>
          <a:ext cx="8136904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904"/>
              </a:tblGrid>
              <a:tr h="5328592">
                <a:tc>
                  <a:txBody>
                    <a:bodyPr/>
                    <a:lstStyle/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: 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Lisa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</a:t>
                      </a:r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Surname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: 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Morrison</a:t>
                      </a:r>
                    </a:p>
                    <a:p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Qualification(s) and / or experience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 sometimes babysit for my </a:t>
                      </a:r>
                      <a:r>
                        <a:rPr lang="en-US" sz="3200" b="1" i="1" kern="1200" dirty="0" err="1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neighbours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and …</a:t>
                      </a:r>
                    </a:p>
                    <a:p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(stuff like that)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Preferences: </a:t>
                      </a:r>
                      <a:r>
                        <a:rPr lang="en-US" sz="32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(To tell you the truth)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I’d like to go into service or work with children.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Other information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: I’d like to start working as soon as possible as my family needs my financial support. My friends say </a:t>
                      </a:r>
                      <a:r>
                        <a:rPr lang="en-US" sz="3200" b="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(know for a fact)</a:t>
                      </a:r>
                      <a:r>
                        <a:rPr lang="en-US" sz="3200" b="0" kern="1200" dirty="0" smtClean="0">
                          <a:solidFill>
                            <a:srgbClr val="92D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I’m quite sociable. My teachers say I’m not very advanced academically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school-box.ru/images/stories/shablony_prezentaziy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533"/>
            <a:ext cx="9143999" cy="6833467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27584" y="188640"/>
          <a:ext cx="8064896" cy="643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89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Melissa 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Surname: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i="1" kern="1200" dirty="0" err="1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Colins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Qualification(s) and / or experience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: none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Preferences: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I’d like to go to University, but I’m not quite sure what course to take. (I’d like to give languages and history a try). I’m good at writing, languages and history. I don’t mind biology.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Other information: </a:t>
                      </a:r>
                      <a:r>
                        <a:rPr lang="en-US" sz="3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(To tell you the truth)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My parents press me to go into medicine, but</a:t>
                      </a:r>
                    </a:p>
                    <a:p>
                      <a:r>
                        <a:rPr lang="en-US" sz="3200" b="0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(I know for a fact)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 it’s not my first choice. I like reading and working with books, I think that I’m a bookworm.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school-box.ru/images/stories/shablony_prezentaziy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533"/>
            <a:ext cx="9143999" cy="6833467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55576" y="152400"/>
          <a:ext cx="8064896" cy="670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4896"/>
              </a:tblGrid>
              <a:tr h="6516960">
                <a:tc>
                  <a:txBody>
                    <a:bodyPr/>
                    <a:lstStyle/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Name: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Kevin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</a:t>
                      </a:r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Surname</a:t>
                      </a: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Wilson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Qualification(s) and / or experience</a:t>
                      </a:r>
                      <a:r>
                        <a:rPr lang="en-US" sz="3200" b="0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I’ve been helping with washing up in a hotel, restaurant on Saturdays for over 3 years. </a:t>
                      </a:r>
                      <a:r>
                        <a:rPr lang="en-US" sz="3200" b="0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(Now I have walked off)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. I’m quite a good driver.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Preferences: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I’d like to be my own boss </a:t>
                      </a:r>
                      <a:r>
                        <a:rPr lang="en-US" sz="3200" b="0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(I don’t like somebody to tell me off)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and do something in the way of arts </a:t>
                      </a:r>
                      <a:r>
                        <a:rPr lang="en-US" sz="3200" b="0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(and give something in a way of arts a try).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I’m not sure that I want to go to university.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3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Other information: </a:t>
                      </a:r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I’ve won prizes at photo competitions. I love taking pictures 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3200" b="1" i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and giving them to my friends as presents.</a:t>
                      </a:r>
                      <a:endParaRPr lang="ru-RU" sz="3200" b="1" i="1" kern="1200" dirty="0" smtClean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school-box.ru/images/stories/pokaz/shablony-dlya-prezentaziy-11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835696" y="802044"/>
            <a:ext cx="7812088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4400" dirty="0"/>
              <a:t>I wiggle my fingers,</a:t>
            </a:r>
          </a:p>
          <a:p>
            <a:r>
              <a:rPr lang="en-US" altLang="ru-RU" sz="4400" dirty="0"/>
              <a:t>I wiggle my toes, </a:t>
            </a:r>
          </a:p>
          <a:p>
            <a:r>
              <a:rPr lang="en-US" altLang="ru-RU" sz="4400" dirty="0"/>
              <a:t>I wiggle my shoulders,</a:t>
            </a:r>
          </a:p>
          <a:p>
            <a:r>
              <a:rPr lang="en-US" altLang="ru-RU" sz="4400" dirty="0"/>
              <a:t>I wiggle my nose.</a:t>
            </a:r>
          </a:p>
          <a:p>
            <a:r>
              <a:rPr lang="en-US" altLang="ru-RU" sz="4400" dirty="0"/>
              <a:t>Now no more wiggle are </a:t>
            </a:r>
          </a:p>
          <a:p>
            <a:r>
              <a:rPr lang="en-US" altLang="ru-RU" sz="4400" dirty="0"/>
              <a:t>                </a:t>
            </a:r>
            <a:r>
              <a:rPr lang="en-US" altLang="ru-RU" sz="4400" dirty="0" smtClean="0"/>
              <a:t>left </a:t>
            </a:r>
            <a:r>
              <a:rPr lang="en-US" altLang="ru-RU" sz="4400" dirty="0"/>
              <a:t>in me.</a:t>
            </a:r>
          </a:p>
          <a:p>
            <a:r>
              <a:rPr lang="en-US" altLang="ru-RU" sz="4400" dirty="0"/>
              <a:t>So I will be still as I can  be.  </a:t>
            </a:r>
            <a:endParaRPr lang="ru-RU" altLang="ru-RU" sz="4400" dirty="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512218" y="118269"/>
            <a:ext cx="4119563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4800" b="1" i="1" dirty="0"/>
              <a:t>Time to relax.</a:t>
            </a:r>
            <a:endParaRPr lang="ru-RU" altLang="ru-RU" sz="4800" b="1" i="1" dirty="0"/>
          </a:p>
        </p:txBody>
      </p:sp>
      <p:sp>
        <p:nvSpPr>
          <p:cNvPr id="3079" name="AutoShape 7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1" name="AutoShape 9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3" name="AutoShape 11" descr="9k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3085" name="Picture 13" descr="8ebdc0be7b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34375"/>
            <a:ext cx="1224136" cy="101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7" name="Picture 15" descr="Pochemu-nemeyut-paltsyi-na-nogah-300x200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728" y="1256177"/>
            <a:ext cx="1727200" cy="115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1" name="Picture 19" descr="1360573866_2605866_web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25" y="1988840"/>
            <a:ext cx="1602487" cy="1067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3" name="Picture 21" descr="0008-008-Nos">
            <a:hlinkClick r:id="rId9"/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9" t="7313" r="18155" b="25726"/>
          <a:stretch/>
        </p:blipFill>
        <p:spPr bwMode="auto">
          <a:xfrm>
            <a:off x="5953990" y="2777183"/>
            <a:ext cx="1039091" cy="831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3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chool-box.ru/images/stories/pokaz/shablony-dlya-prezentaziy-11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74711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3688" y="332656"/>
            <a:ext cx="583264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                      </a:t>
            </a:r>
            <a:r>
              <a:rPr lang="en-US" sz="2400" b="1" dirty="0" smtClean="0">
                <a:solidFill>
                  <a:schemeClr val="bg1"/>
                </a:solidFill>
              </a:rPr>
              <a:t>I Want </a:t>
            </a:r>
            <a:r>
              <a:rPr lang="en-US" sz="2400" b="1" dirty="0">
                <a:solidFill>
                  <a:schemeClr val="bg1"/>
                </a:solidFill>
              </a:rPr>
              <a:t>to </a:t>
            </a:r>
            <a:r>
              <a:rPr lang="ru-RU" sz="2400" b="1" dirty="0" err="1">
                <a:solidFill>
                  <a:schemeClr val="bg1"/>
                </a:solidFill>
              </a:rPr>
              <a:t>Ве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Some people often say to m</a:t>
            </a:r>
            <a:r>
              <a:rPr lang="ru-RU" sz="2400" b="1" dirty="0"/>
              <a:t>е</a:t>
            </a:r>
            <a:r>
              <a:rPr lang="en-US" sz="2400" b="1" dirty="0"/>
              <a:t>: </a:t>
            </a:r>
            <a:br>
              <a:rPr lang="en-US" sz="2400" b="1" dirty="0"/>
            </a:br>
            <a:r>
              <a:rPr lang="en-US" sz="2400" b="1" dirty="0"/>
              <a:t>"Have </a:t>
            </a:r>
            <a:r>
              <a:rPr lang="ru-RU" sz="2400" b="1" dirty="0" err="1"/>
              <a:t>уо</a:t>
            </a:r>
            <a:r>
              <a:rPr lang="en-US" sz="2400" b="1" dirty="0"/>
              <a:t>u decided what </a:t>
            </a:r>
            <a:r>
              <a:rPr lang="ru-RU" sz="2400" b="1" dirty="0" err="1"/>
              <a:t>уо</a:t>
            </a:r>
            <a:r>
              <a:rPr lang="en-US" sz="2400" b="1" dirty="0"/>
              <a:t>u want to b</a:t>
            </a:r>
            <a:r>
              <a:rPr lang="ru-RU" sz="2400" b="1" dirty="0"/>
              <a:t>е</a:t>
            </a:r>
            <a:r>
              <a:rPr lang="en-US" sz="2400" b="1" dirty="0"/>
              <a:t>?" </a:t>
            </a:r>
            <a:br>
              <a:rPr lang="en-US" sz="2400" b="1" dirty="0"/>
            </a:br>
            <a:r>
              <a:rPr lang="en-US" sz="2400" b="1" dirty="0"/>
              <a:t>I usually answer, "I don't know," </a:t>
            </a:r>
            <a:br>
              <a:rPr lang="en-US" sz="2400" b="1" dirty="0"/>
            </a:br>
            <a:r>
              <a:rPr lang="en-US" sz="2400" b="1" dirty="0"/>
              <a:t>But it isn't really so. </a:t>
            </a:r>
            <a:br>
              <a:rPr lang="en-US" sz="2400" b="1" dirty="0"/>
            </a:br>
            <a:r>
              <a:rPr lang="en-US" sz="2400" b="1" dirty="0"/>
              <a:t>I want to win </a:t>
            </a:r>
            <a:r>
              <a:rPr lang="ru-RU" sz="2400" b="1" dirty="0"/>
              <a:t>а</a:t>
            </a:r>
            <a:r>
              <a:rPr lang="en-US" sz="2400" b="1" dirty="0"/>
              <a:t>n Olympic race, </a:t>
            </a:r>
            <a:br>
              <a:rPr lang="en-US" sz="2400" b="1" dirty="0"/>
            </a:br>
            <a:r>
              <a:rPr lang="en-US" sz="2400" b="1" dirty="0"/>
              <a:t>I want to see the Earth from space, </a:t>
            </a:r>
            <a:br>
              <a:rPr lang="en-US" sz="2400" b="1" dirty="0"/>
            </a:br>
            <a:r>
              <a:rPr lang="en-US" sz="2400" b="1" dirty="0" smtClean="0"/>
              <a:t>I </a:t>
            </a:r>
            <a:r>
              <a:rPr lang="en-US" sz="2400" b="1" dirty="0"/>
              <a:t>want to travel to Katmandu </a:t>
            </a:r>
            <a:br>
              <a:rPr lang="en-US" sz="2400" b="1" dirty="0"/>
            </a:br>
            <a:r>
              <a:rPr lang="en-US" sz="2400" b="1" dirty="0"/>
              <a:t>I want to b</a:t>
            </a:r>
            <a:r>
              <a:rPr lang="ru-RU" sz="2400" b="1" dirty="0"/>
              <a:t>е</a:t>
            </a:r>
            <a:r>
              <a:rPr lang="en-US" sz="2400" b="1" dirty="0"/>
              <a:t> rich and famous, too. </a:t>
            </a:r>
            <a:br>
              <a:rPr lang="en-US" sz="2400" b="1" dirty="0"/>
            </a:br>
            <a:r>
              <a:rPr lang="en-US" sz="2400" b="1" dirty="0"/>
              <a:t>I want to b</a:t>
            </a:r>
            <a:r>
              <a:rPr lang="ru-RU" sz="2400" b="1" dirty="0"/>
              <a:t>е о</a:t>
            </a:r>
            <a:r>
              <a:rPr lang="en-US" sz="2400" b="1" dirty="0"/>
              <a:t>n Hollywood's screen,</a:t>
            </a:r>
            <a:br>
              <a:rPr lang="en-US" sz="2400" b="1" dirty="0"/>
            </a:br>
            <a:r>
              <a:rPr lang="en-US" sz="2400" b="1" dirty="0"/>
              <a:t>I want to invent </a:t>
            </a:r>
            <a:r>
              <a:rPr lang="ru-RU" sz="2400" b="1" dirty="0"/>
              <a:t>а</a:t>
            </a:r>
            <a:r>
              <a:rPr lang="en-US" sz="2400" b="1" dirty="0"/>
              <a:t> new machine, </a:t>
            </a:r>
            <a:br>
              <a:rPr lang="en-US" sz="2400" b="1" dirty="0"/>
            </a:br>
            <a:r>
              <a:rPr lang="en-US" sz="2400" b="1" dirty="0"/>
              <a:t>I want to b</a:t>
            </a:r>
            <a:r>
              <a:rPr lang="ru-RU" sz="2400" b="1" dirty="0"/>
              <a:t>е</a:t>
            </a:r>
            <a:r>
              <a:rPr lang="en-US" sz="2400" b="1" dirty="0"/>
              <a:t> very clever and wise, </a:t>
            </a:r>
            <a:br>
              <a:rPr lang="en-US" sz="2400" b="1" dirty="0"/>
            </a:br>
            <a:r>
              <a:rPr lang="en-US" sz="2400" b="1" dirty="0"/>
              <a:t>I want to win the Nobel prize,</a:t>
            </a:r>
            <a:br>
              <a:rPr lang="en-US" sz="2400" b="1" dirty="0"/>
            </a:br>
            <a:r>
              <a:rPr lang="en-US" sz="2400" b="1" dirty="0"/>
              <a:t>But most of all, I want to b</a:t>
            </a:r>
            <a:r>
              <a:rPr lang="ru-RU" sz="2400" b="1" dirty="0"/>
              <a:t>е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Healthy and strong, and nice.</a:t>
            </a:r>
            <a:endParaRPr lang="ru-RU" sz="2400" b="1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edsovet.su/_ld/328/548479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83568" y="404664"/>
          <a:ext cx="7920879" cy="6048672"/>
        </p:xfrm>
        <a:graphic>
          <a:graphicData uri="http://schemas.openxmlformats.org/drawingml/2006/table">
            <a:tbl>
              <a:tblPr/>
              <a:tblGrid>
                <a:gridCol w="5452173"/>
                <a:gridCol w="1340698"/>
                <a:gridCol w="1128008"/>
              </a:tblGrid>
              <a:tr h="6048672">
                <a:tc>
                  <a:txBody>
                    <a:bodyPr/>
                    <a:lstStyle/>
                    <a:p>
                      <a:endParaRPr lang="en-US" sz="10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like to travel?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prefer to work indoors?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like talking to people?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prefer to work alone?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Are you energetic?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like organizing things?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Are you patient?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like animals?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Are you noisy?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like to work with your hands?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Are you artistic?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like working with numbers?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like children?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like looking after people?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Are you calm?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Are you musical?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like sport?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like working at night?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mind seeing blood?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n-US" sz="1900" dirty="0">
                          <a:latin typeface="Times New Roman"/>
                          <a:ea typeface="Times New Roman"/>
                        </a:rPr>
                        <a:t>Do you like talking on the telephone?</a:t>
                      </a:r>
                      <a:endParaRPr lang="ru-RU" sz="1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Yes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/>
                          <a:ea typeface="Times New Roman"/>
                        </a:rPr>
                        <a:t>No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874</Words>
  <Application>Microsoft Office PowerPoint</Application>
  <PresentationFormat>Экран (4:3)</PresentationFormat>
  <Paragraphs>161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PK</dc:creator>
  <cp:lastModifiedBy>Английский</cp:lastModifiedBy>
  <cp:revision>54</cp:revision>
  <dcterms:created xsi:type="dcterms:W3CDTF">2014-11-15T07:27:30Z</dcterms:created>
  <dcterms:modified xsi:type="dcterms:W3CDTF">2014-11-17T08:41:21Z</dcterms:modified>
</cp:coreProperties>
</file>